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1"/>
  </p:notesMasterIdLst>
  <p:sldIdLst>
    <p:sldId id="256" r:id="rId2"/>
    <p:sldId id="323" r:id="rId3"/>
    <p:sldId id="314" r:id="rId4"/>
    <p:sldId id="315" r:id="rId5"/>
    <p:sldId id="317" r:id="rId6"/>
    <p:sldId id="318" r:id="rId7"/>
    <p:sldId id="319" r:id="rId8"/>
    <p:sldId id="320" r:id="rId9"/>
    <p:sldId id="321" r:id="rId10"/>
    <p:sldId id="322" r:id="rId11"/>
    <p:sldId id="306" r:id="rId12"/>
    <p:sldId id="307" r:id="rId13"/>
    <p:sldId id="308" r:id="rId14"/>
    <p:sldId id="309" r:id="rId15"/>
    <p:sldId id="310" r:id="rId16"/>
    <p:sldId id="261" r:id="rId17"/>
    <p:sldId id="311" r:id="rId18"/>
    <p:sldId id="312" r:id="rId19"/>
    <p:sldId id="313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2019/10/31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2019/11/5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373150-7AA4-B444-AC2B-4D78241E5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BDF414-A2DF-A64A-801F-10950CA3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854200"/>
            <a:ext cx="6096000" cy="4064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ED8085-F23B-8A40-BD0D-007FEA430B84}"/>
              </a:ext>
            </a:extLst>
          </p:cNvPr>
          <p:cNvSpPr txBox="1"/>
          <p:nvPr/>
        </p:nvSpPr>
        <p:spPr>
          <a:xfrm>
            <a:off x="1696720" y="122936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渡辺の</a:t>
            </a:r>
            <a:r>
              <a:rPr kumimoji="1" lang="en-US" altLang="ja-JP" sz="2800"/>
              <a:t>14</a:t>
            </a:r>
            <a:r>
              <a:rPr kumimoji="1" lang="ja-JP" altLang="en-US" sz="2800"/>
              <a:t>年分の日記のワードクラウド</a:t>
            </a:r>
          </a:p>
        </p:txBody>
      </p:sp>
    </p:spTree>
    <p:extLst>
      <p:ext uri="{BB962C8B-B14F-4D97-AF65-F5344CB8AC3E}">
        <p14:creationId xmlns:p14="http://schemas.microsoft.com/office/powerpoint/2010/main" val="294972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67360" y="28752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203200" y="466344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711200" y="54864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737360" y="561848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60C6C8"/>
                </a:solidFill>
                <a:effectLst/>
              </a:rPr>
              <a:t>File </a:t>
            </a:r>
            <a:r>
              <a:rPr lang="en" altLang="ja-JP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>
                <a:solidFill>
                  <a:srgbClr val="60C6C8"/>
                </a:solidFill>
                <a:effectLst/>
              </a:rPr>
              <a:t>, line </a:t>
            </a:r>
            <a:r>
              <a:rPr lang="en" altLang="ja-JP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>
                <a:solidFill>
                  <a:srgbClr val="00A250"/>
                </a:solidFill>
              </a:rPr>
              <a:t>     </a:t>
            </a:r>
            <a:r>
              <a:rPr lang="en" altLang="ja-JP"/>
              <a:t> </a:t>
            </a:r>
            <a:r>
              <a:rPr lang="en" altLang="ja-JP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/>
              <a:t> ^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/>
              <a:t> invalid syntax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200400" y="4307840"/>
            <a:ext cx="382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文法として間違っている</a:t>
            </a:r>
            <a:r>
              <a:rPr kumimoji="1" lang="en-US" altLang="ja-JP" sz="2000"/>
              <a:t>(Invalid Syntax)</a:t>
            </a:r>
            <a:r>
              <a:rPr kumimoji="1" lang="ja-JP" altLang="en-US" sz="2000"/>
              <a:t>よ</a:t>
            </a:r>
            <a:r>
              <a:rPr lang="ja-JP" altLang="en-US" sz="2000"/>
              <a:t>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944880" y="462280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1473200" y="5140960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873760" y="174752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1402080" y="2275840"/>
            <a:ext cx="4622800" cy="60960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29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['file0.dat', 'file1.dat', 'file2.dat', 'file3.dat', 'file4.dat', 'file5.dat', 'file6.dat', 'file7.dat', 'file8.dat', 'file9.dat']</a:t>
            </a:r>
            <a:endParaRPr lang="ja-JP" altLang="en-US" sz="16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1483360" y="5689600"/>
            <a:ext cx="131064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106160" y="196088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6024880" y="25806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839202" y="53931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stCxn id="25" idx="1"/>
          </p:cNvCxnSpPr>
          <p:nvPr/>
        </p:nvCxnSpPr>
        <p:spPr>
          <a:xfrm flipH="1">
            <a:off x="6117842" y="55778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6187440" y="483616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51206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41808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84312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531058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436880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610" y="533654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0" y="558038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570" y="414782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412496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525520" y="3586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7030720" y="1798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900" y="213360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97840" y="17983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86480" y="1798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418080" y="36677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6024880" y="368808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5E3E01-74F5-3742-B447-A8CD03C9784A}"/>
              </a:ext>
            </a:extLst>
          </p:cNvPr>
          <p:cNvSpPr txBox="1"/>
          <p:nvPr/>
        </p:nvSpPr>
        <p:spPr>
          <a:xfrm>
            <a:off x="406400" y="109728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ストレージにファイルやフォルダといった構造を与え、使いやすくするシステム</a:t>
            </a:r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444F355-4BB1-9B47-9140-0873ADF8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ストレージの仕組み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576AAE-1226-8D4A-A259-FB692E12A309}"/>
              </a:ext>
            </a:extLst>
          </p:cNvPr>
          <p:cNvSpPr/>
          <p:nvPr/>
        </p:nvSpPr>
        <p:spPr>
          <a:xfrm>
            <a:off x="1650651" y="233428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3C737E-7CF2-D44B-8A79-7D476ADB1836}"/>
              </a:ext>
            </a:extLst>
          </p:cNvPr>
          <p:cNvSpPr/>
          <p:nvPr/>
        </p:nvSpPr>
        <p:spPr>
          <a:xfrm>
            <a:off x="1650651" y="233428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7EA7B-80F2-024A-8996-3474D177588B}"/>
              </a:ext>
            </a:extLst>
          </p:cNvPr>
          <p:cNvSpPr/>
          <p:nvPr/>
        </p:nvSpPr>
        <p:spPr>
          <a:xfrm>
            <a:off x="308104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389E1A-91A5-794C-8C74-5B72ECF593A6}"/>
              </a:ext>
            </a:extLst>
          </p:cNvPr>
          <p:cNvSpPr/>
          <p:nvPr/>
        </p:nvSpPr>
        <p:spPr>
          <a:xfrm>
            <a:off x="380112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0E9D34-B4D6-6545-ACF2-29D5BBE0CF48}"/>
              </a:ext>
            </a:extLst>
          </p:cNvPr>
          <p:cNvSpPr/>
          <p:nvPr/>
        </p:nvSpPr>
        <p:spPr>
          <a:xfrm>
            <a:off x="524128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C0CB43-4F71-FD46-BCFF-9DD3445C993F}"/>
              </a:ext>
            </a:extLst>
          </p:cNvPr>
          <p:cNvSpPr txBox="1"/>
          <p:nvPr/>
        </p:nvSpPr>
        <p:spPr>
          <a:xfrm>
            <a:off x="202680" y="250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4C658C-E54E-F043-90A1-A2C93361307D}"/>
              </a:ext>
            </a:extLst>
          </p:cNvPr>
          <p:cNvSpPr txBox="1"/>
          <p:nvPr/>
        </p:nvSpPr>
        <p:spPr>
          <a:xfrm>
            <a:off x="16384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27A446-B674-1849-8B7F-8FE1E1EE845D}"/>
              </a:ext>
            </a:extLst>
          </p:cNvPr>
          <p:cNvSpPr txBox="1"/>
          <p:nvPr/>
        </p:nvSpPr>
        <p:spPr>
          <a:xfrm>
            <a:off x="23487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CB101A-26F1-174B-AD49-8EE50175EA57}"/>
              </a:ext>
            </a:extLst>
          </p:cNvPr>
          <p:cNvSpPr txBox="1"/>
          <p:nvPr/>
        </p:nvSpPr>
        <p:spPr>
          <a:xfrm>
            <a:off x="30810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5642D4-7CB2-D441-9814-BC113918A18E}"/>
              </a:ext>
            </a:extLst>
          </p:cNvPr>
          <p:cNvSpPr txBox="1"/>
          <p:nvPr/>
        </p:nvSpPr>
        <p:spPr>
          <a:xfrm>
            <a:off x="37913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009A6A7-7DF7-4E4E-8B02-B109FC2CEC3C}"/>
              </a:ext>
            </a:extLst>
          </p:cNvPr>
          <p:cNvSpPr txBox="1"/>
          <p:nvPr/>
        </p:nvSpPr>
        <p:spPr>
          <a:xfrm>
            <a:off x="452120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ACB80B-BEE0-C247-A7B5-4E9836AAEA59}"/>
              </a:ext>
            </a:extLst>
          </p:cNvPr>
          <p:cNvSpPr txBox="1"/>
          <p:nvPr/>
        </p:nvSpPr>
        <p:spPr>
          <a:xfrm>
            <a:off x="523150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A8BA3-1512-2B4C-B63E-9E6F1C9E1CD7}"/>
              </a:ext>
            </a:extLst>
          </p:cNvPr>
          <p:cNvSpPr txBox="1"/>
          <p:nvPr/>
        </p:nvSpPr>
        <p:spPr>
          <a:xfrm>
            <a:off x="596136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15FF-4B3B-1443-B21B-97B6C1AD83BF}"/>
              </a:ext>
            </a:extLst>
          </p:cNvPr>
          <p:cNvSpPr txBox="1"/>
          <p:nvPr/>
        </p:nvSpPr>
        <p:spPr>
          <a:xfrm>
            <a:off x="667166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BAB4F6-C886-9841-844D-4F71C1407276}"/>
              </a:ext>
            </a:extLst>
          </p:cNvPr>
          <p:cNvSpPr txBox="1"/>
          <p:nvPr/>
        </p:nvSpPr>
        <p:spPr>
          <a:xfrm>
            <a:off x="740152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5868FF-83FA-144F-A312-FC17DBD25017}"/>
              </a:ext>
            </a:extLst>
          </p:cNvPr>
          <p:cNvSpPr txBox="1"/>
          <p:nvPr/>
        </p:nvSpPr>
        <p:spPr>
          <a:xfrm>
            <a:off x="811182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DF806-ED11-6C40-AA67-2FF9F6C48968}"/>
              </a:ext>
            </a:extLst>
          </p:cNvPr>
          <p:cNvSpPr txBox="1"/>
          <p:nvPr/>
        </p:nvSpPr>
        <p:spPr>
          <a:xfrm>
            <a:off x="264766" y="324454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CAC3952-1F69-F544-B30F-0594A065D1A8}"/>
              </a:ext>
            </a:extLst>
          </p:cNvPr>
          <p:cNvCxnSpPr/>
          <p:nvPr/>
        </p:nvCxnSpPr>
        <p:spPr>
          <a:xfrm>
            <a:off x="668144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2AF133-1DC3-AB4F-95A1-8BB32D36B9AF}"/>
              </a:ext>
            </a:extLst>
          </p:cNvPr>
          <p:cNvCxnSpPr/>
          <p:nvPr/>
        </p:nvCxnSpPr>
        <p:spPr>
          <a:xfrm>
            <a:off x="740152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9857822-FAB8-B24F-B30E-330C8DDDE188}"/>
              </a:ext>
            </a:extLst>
          </p:cNvPr>
          <p:cNvCxnSpPr/>
          <p:nvPr/>
        </p:nvCxnSpPr>
        <p:spPr>
          <a:xfrm>
            <a:off x="812160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C12117-E575-6948-8AFD-F656328A673B}"/>
              </a:ext>
            </a:extLst>
          </p:cNvPr>
          <p:cNvSpPr txBox="1"/>
          <p:nvPr/>
        </p:nvSpPr>
        <p:spPr>
          <a:xfrm>
            <a:off x="274320" y="1310640"/>
            <a:ext cx="872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ストレージは「ブロック</a:t>
            </a:r>
            <a:r>
              <a:rPr kumimoji="1" lang="en-US" altLang="ja-JP" sz="2000"/>
              <a:t>/</a:t>
            </a:r>
            <a:r>
              <a:rPr kumimoji="1" lang="ja-JP" altLang="en-US" sz="2000"/>
              <a:t>クラスタ」という単位でデータの読み書きをする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BB5182F-F4F2-2341-B948-7981FB1653A2}"/>
              </a:ext>
            </a:extLst>
          </p:cNvPr>
          <p:cNvCxnSpPr/>
          <p:nvPr/>
        </p:nvCxnSpPr>
        <p:spPr>
          <a:xfrm>
            <a:off x="1645920" y="2204720"/>
            <a:ext cx="690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A0C617-DEFE-F34B-A815-65B9A2348129}"/>
              </a:ext>
            </a:extLst>
          </p:cNvPr>
          <p:cNvSpPr txBox="1"/>
          <p:nvPr/>
        </p:nvSpPr>
        <p:spPr>
          <a:xfrm>
            <a:off x="1696720" y="181864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4KB</a:t>
            </a:r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31595A5-44E7-FF4D-9AEE-0283AA1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4453890"/>
            <a:ext cx="1168400" cy="15875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6073560-7406-2045-A63B-7720B7FC0284}"/>
              </a:ext>
            </a:extLst>
          </p:cNvPr>
          <p:cNvSpPr txBox="1"/>
          <p:nvPr/>
        </p:nvSpPr>
        <p:spPr>
          <a:xfrm>
            <a:off x="2143760" y="464312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このまえの報告書は</a:t>
            </a:r>
            <a:r>
              <a:rPr kumimoji="1" lang="en-US" altLang="ja-JP"/>
              <a:t>0</a:t>
            </a:r>
            <a:r>
              <a:rPr kumimoji="1" lang="ja-JP" altLang="en-US"/>
              <a:t>番ブロックに保存してて、</a:t>
            </a:r>
            <a:endParaRPr kumimoji="1" lang="en-US" altLang="ja-JP"/>
          </a:p>
          <a:p>
            <a:r>
              <a:rPr kumimoji="1" lang="ja-JP" altLang="en-US"/>
              <a:t>スライドデータは</a:t>
            </a:r>
            <a:r>
              <a:rPr lang="en-US" altLang="ja-JP"/>
              <a:t>2</a:t>
            </a:r>
            <a:r>
              <a:rPr lang="ja-JP" altLang="en-US"/>
              <a:t>番と</a:t>
            </a:r>
            <a:r>
              <a:rPr lang="en-US" altLang="ja-JP"/>
              <a:t>3</a:t>
            </a:r>
            <a:r>
              <a:rPr lang="ja-JP" altLang="en-US"/>
              <a:t>番と</a:t>
            </a:r>
            <a:r>
              <a:rPr lang="en-US" altLang="ja-JP"/>
              <a:t>5</a:t>
            </a:r>
            <a:r>
              <a:rPr lang="ja-JP" altLang="en-US"/>
              <a:t>番に分けて保存してて、</a:t>
            </a:r>
            <a:endParaRPr lang="en-US" altLang="ja-JP"/>
          </a:p>
          <a:p>
            <a:r>
              <a:rPr lang="ja-JP" altLang="en-US"/>
              <a:t>いま</a:t>
            </a:r>
            <a:r>
              <a:rPr lang="en-US" altLang="ja-JP"/>
              <a:t>16KB</a:t>
            </a:r>
            <a:r>
              <a:rPr lang="ja-JP" altLang="en-US"/>
              <a:t>のファイルを保存したいから、</a:t>
            </a:r>
            <a:r>
              <a:rPr lang="en-US" altLang="ja-JP"/>
              <a:t> 1,4,6,7</a:t>
            </a:r>
            <a:r>
              <a:rPr lang="ja-JP" altLang="en-US"/>
              <a:t>の</a:t>
            </a:r>
            <a:endParaRPr lang="en-US" altLang="ja-JP"/>
          </a:p>
          <a:p>
            <a:r>
              <a:rPr lang="en-US" altLang="ja-JP"/>
              <a:t>4</a:t>
            </a:r>
            <a:r>
              <a:rPr lang="ja-JP" altLang="en-US"/>
              <a:t>ブロック使って</a:t>
            </a:r>
            <a:r>
              <a:rPr lang="en-US" altLang="ja-JP"/>
              <a:t>……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ECBE18D-ACC9-9749-BC8E-23296CC0A31D}"/>
              </a:ext>
            </a:extLst>
          </p:cNvPr>
          <p:cNvSpPr txBox="1"/>
          <p:nvPr/>
        </p:nvSpPr>
        <p:spPr>
          <a:xfrm>
            <a:off x="264160" y="393192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「どのブロックに何があるか？」を人間が管理するのはとても大変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E32BBCAE-E631-6943-A680-55BD606908DE}"/>
              </a:ext>
            </a:extLst>
          </p:cNvPr>
          <p:cNvSpPr/>
          <p:nvPr/>
        </p:nvSpPr>
        <p:spPr>
          <a:xfrm>
            <a:off x="2082800" y="4531360"/>
            <a:ext cx="5709920" cy="1351280"/>
          </a:xfrm>
          <a:prstGeom prst="wedgeRoundRectCallout">
            <a:avLst>
              <a:gd name="adj1" fmla="val -53573"/>
              <a:gd name="adj2" fmla="val 106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39E7BB-50C5-2F47-AC1F-E0348E0D8B9E}"/>
              </a:ext>
            </a:extLst>
          </p:cNvPr>
          <p:cNvSpPr/>
          <p:nvPr/>
        </p:nvSpPr>
        <p:spPr>
          <a:xfrm>
            <a:off x="1005840" y="6228079"/>
            <a:ext cx="477520" cy="378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DEB8847-6A0C-4948-BB95-7408A07E327D}"/>
              </a:ext>
            </a:extLst>
          </p:cNvPr>
          <p:cNvSpPr txBox="1"/>
          <p:nvPr/>
        </p:nvSpPr>
        <p:spPr>
          <a:xfrm>
            <a:off x="1747520" y="623824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ブロックの使用状況を管理してくれるのがファイルシステム</a:t>
            </a:r>
          </a:p>
        </p:txBody>
      </p:sp>
    </p:spTree>
    <p:extLst>
      <p:ext uri="{BB962C8B-B14F-4D97-AF65-F5344CB8AC3E}">
        <p14:creationId xmlns:p14="http://schemas.microsoft.com/office/powerpoint/2010/main" val="259148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2EBED-1D7B-7243-9E15-9169631CE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FC0EFE-42FE-AC42-986F-B3B34BF12F8F}"/>
              </a:ext>
            </a:extLst>
          </p:cNvPr>
          <p:cNvSpPr txBox="1"/>
          <p:nvPr/>
        </p:nvSpPr>
        <p:spPr>
          <a:xfrm>
            <a:off x="386080" y="2326640"/>
            <a:ext cx="2071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ext4, </a:t>
            </a:r>
            <a:r>
              <a:rPr lang="en-US" altLang="ja-JP" sz="4400"/>
              <a:t>xfs</a:t>
            </a:r>
            <a:endParaRPr kumimoji="1" lang="ja-JP" altLang="en-US" sz="4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0CA06F-32CC-AA49-92AD-6FB0F39C43D7}"/>
              </a:ext>
            </a:extLst>
          </p:cNvPr>
          <p:cNvSpPr txBox="1"/>
          <p:nvPr/>
        </p:nvSpPr>
        <p:spPr>
          <a:xfrm>
            <a:off x="355600" y="1209040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NTFS</a:t>
            </a:r>
            <a:endParaRPr kumimoji="1" lang="ja-JP" altLang="en-US" sz="4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F777FF8-49F3-F74C-8800-30A360C2487D}"/>
              </a:ext>
            </a:extLst>
          </p:cNvPr>
          <p:cNvSpPr txBox="1"/>
          <p:nvPr/>
        </p:nvSpPr>
        <p:spPr>
          <a:xfrm>
            <a:off x="406400" y="357632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APFS</a:t>
            </a:r>
            <a:endParaRPr kumimoji="1" lang="ja-JP" altLang="en-US" sz="4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C8D38A-2A9B-C842-9660-A5DFD8AC78A0}"/>
              </a:ext>
            </a:extLst>
          </p:cNvPr>
          <p:cNvSpPr txBox="1"/>
          <p:nvPr/>
        </p:nvSpPr>
        <p:spPr>
          <a:xfrm>
            <a:off x="386080" y="4744720"/>
            <a:ext cx="33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FAT32, exFAT</a:t>
            </a:r>
            <a:endParaRPr kumimoji="1" lang="ja-JP" altLang="en-US" sz="4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8A615-8E7D-5842-8A33-0B817BA70B21}"/>
              </a:ext>
            </a:extLst>
          </p:cNvPr>
          <p:cNvSpPr txBox="1"/>
          <p:nvPr/>
        </p:nvSpPr>
        <p:spPr>
          <a:xfrm>
            <a:off x="2722880" y="1361440"/>
            <a:ext cx="38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Windows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D0560-7F00-964D-801D-C8A55B43E21B}"/>
              </a:ext>
            </a:extLst>
          </p:cNvPr>
          <p:cNvSpPr txBox="1"/>
          <p:nvPr/>
        </p:nvSpPr>
        <p:spPr>
          <a:xfrm>
            <a:off x="2722880" y="2529840"/>
            <a:ext cx="332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Linux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E8B206-4543-B149-A8A0-ECD03602CA54}"/>
              </a:ext>
            </a:extLst>
          </p:cNvPr>
          <p:cNvSpPr txBox="1"/>
          <p:nvPr/>
        </p:nvSpPr>
        <p:spPr>
          <a:xfrm>
            <a:off x="2743200" y="370840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Mac</a:t>
            </a:r>
            <a:r>
              <a:rPr kumimoji="1" lang="ja-JP" altLang="en-US" sz="2400"/>
              <a:t>で使われている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19388E-B57D-434D-89AE-8542A41882D1}"/>
              </a:ext>
            </a:extLst>
          </p:cNvPr>
          <p:cNvSpPr txBox="1"/>
          <p:nvPr/>
        </p:nvSpPr>
        <p:spPr>
          <a:xfrm>
            <a:off x="3952240" y="4876800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USB</a:t>
            </a:r>
            <a:r>
              <a:rPr kumimoji="1" lang="ja-JP" altLang="en-US" sz="2400"/>
              <a:t>メモリ等で使われている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75B360-F4DB-CB41-BE07-B0ED281650E5}"/>
              </a:ext>
            </a:extLst>
          </p:cNvPr>
          <p:cNvSpPr txBox="1"/>
          <p:nvPr/>
        </p:nvSpPr>
        <p:spPr>
          <a:xfrm>
            <a:off x="3596640" y="616712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他にも多数のファイルシステムが存在する</a:t>
            </a:r>
          </a:p>
        </p:txBody>
      </p:sp>
    </p:spTree>
    <p:extLst>
      <p:ext uri="{BB962C8B-B14F-4D97-AF65-F5344CB8AC3E}">
        <p14:creationId xmlns:p14="http://schemas.microsoft.com/office/powerpoint/2010/main" val="44138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76CF393-F821-F842-8DDC-13B1DE8FC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1BF40-4834-E241-94B7-FE1330AB6FB2}"/>
              </a:ext>
            </a:extLst>
          </p:cNvPr>
          <p:cNvSpPr txBox="1"/>
          <p:nvPr/>
        </p:nvSpPr>
        <p:spPr>
          <a:xfrm>
            <a:off x="1402080" y="12093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作家部門</a:t>
            </a:r>
            <a:endParaRPr kumimoji="1" lang="ja-JP" altLang="en-US" sz="32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1C0FFF-0CD0-D24F-A96D-88C6DAFDB50D}"/>
              </a:ext>
            </a:extLst>
          </p:cNvPr>
          <p:cNvSpPr/>
          <p:nvPr/>
        </p:nvSpPr>
        <p:spPr>
          <a:xfrm>
            <a:off x="1409997" y="1825463"/>
            <a:ext cx="21771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 * 11</a:t>
            </a:r>
          </a:p>
          <a:p>
            <a:r>
              <a:rPr lang="ja-JP" altLang="en-US" sz="2000"/>
              <a:t>太宰治 * 10</a:t>
            </a:r>
          </a:p>
          <a:p>
            <a:r>
              <a:rPr lang="ja-JP" altLang="en-US" sz="2000"/>
              <a:t>芥川龍之介 * 10</a:t>
            </a:r>
          </a:p>
          <a:p>
            <a:r>
              <a:rPr lang="ja-JP" altLang="en-US" sz="2000"/>
              <a:t>宮沢賢治 * 7</a:t>
            </a:r>
          </a:p>
          <a:p>
            <a:r>
              <a:rPr lang="ja-JP" altLang="en-US" sz="2000"/>
              <a:t>森鴎外 * 4</a:t>
            </a:r>
          </a:p>
          <a:p>
            <a:r>
              <a:rPr lang="ja-JP" altLang="en-US" sz="2000"/>
              <a:t>楠山正雄 * 3</a:t>
            </a:r>
            <a:endParaRPr lang="en-US" altLang="ja-JP" sz="2000"/>
          </a:p>
          <a:p>
            <a:r>
              <a:rPr lang="ja-JP" altLang="en-US" sz="2000"/>
              <a:t>江戸川乱歩 * </a:t>
            </a:r>
            <a:r>
              <a:rPr lang="en-US" altLang="ja-JP" sz="2000"/>
              <a:t>3</a:t>
            </a:r>
          </a:p>
          <a:p>
            <a:r>
              <a:rPr lang="ja-JP" altLang="en-US" sz="2000"/>
              <a:t>中島敦 * </a:t>
            </a:r>
            <a:r>
              <a:rPr lang="en-US" altLang="ja-JP" sz="2000"/>
              <a:t>3</a:t>
            </a:r>
            <a:endParaRPr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623B94-070C-B844-9EB1-B4E14E7F0B73}"/>
              </a:ext>
            </a:extLst>
          </p:cNvPr>
          <p:cNvSpPr txBox="1"/>
          <p:nvPr/>
        </p:nvSpPr>
        <p:spPr>
          <a:xfrm>
            <a:off x="5146634" y="1270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作品部門</a:t>
            </a:r>
            <a:endParaRPr kumimoji="1" lang="ja-JP" altLang="en-US" sz="3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648999-6CB9-B44D-814F-24C1DC0776D0}"/>
              </a:ext>
            </a:extLst>
          </p:cNvPr>
          <p:cNvSpPr/>
          <p:nvPr/>
        </p:nvSpPr>
        <p:spPr>
          <a:xfrm>
            <a:off x="5204032" y="1884134"/>
            <a:ext cx="36021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夏目漱石：こころ * 6</a:t>
            </a:r>
          </a:p>
          <a:p>
            <a:r>
              <a:rPr lang="ja-JP" altLang="en-US" sz="2000"/>
              <a:t>芥川竜之介：羅生門 * 5</a:t>
            </a:r>
          </a:p>
          <a:p>
            <a:r>
              <a:rPr lang="ja-JP" altLang="en-US" sz="2000"/>
              <a:t>太宰治：走れメロス * 5</a:t>
            </a:r>
          </a:p>
          <a:p>
            <a:r>
              <a:rPr lang="ja-JP" altLang="en-US" sz="2000"/>
              <a:t>宮沢賢治：注文の多い料理店 *5</a:t>
            </a:r>
          </a:p>
          <a:p>
            <a:r>
              <a:rPr lang="ja-JP" altLang="en-US" sz="2000"/>
              <a:t>森鴎外「舞姫」 * 4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15E13-EA67-3943-8FCC-016B9D60D187}"/>
              </a:ext>
            </a:extLst>
          </p:cNvPr>
          <p:cNvSpPr txBox="1"/>
          <p:nvPr/>
        </p:nvSpPr>
        <p:spPr>
          <a:xfrm>
            <a:off x="2413726" y="47224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番外編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25C9B5-BE01-7E4F-99EA-F49906E50833}"/>
              </a:ext>
            </a:extLst>
          </p:cNvPr>
          <p:cNvSpPr/>
          <p:nvPr/>
        </p:nvSpPr>
        <p:spPr>
          <a:xfrm>
            <a:off x="2555658" y="5395483"/>
            <a:ext cx="35333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坂口安吾：私の小説 * 2</a:t>
            </a:r>
            <a:endParaRPr lang="en-US" altLang="ja-JP"/>
          </a:p>
          <a:p>
            <a:r>
              <a:rPr lang="ja-JP" altLang="en-US"/>
              <a:t>ジョージ・オーウェル：</a:t>
            </a:r>
            <a:r>
              <a:rPr lang="en-US" altLang="ja-JP"/>
              <a:t> 1984</a:t>
            </a:r>
            <a:r>
              <a:rPr lang="ja-JP" altLang="en-US"/>
              <a:t>年</a:t>
            </a:r>
            <a:endParaRPr lang="en-US" altLang="ja-JP"/>
          </a:p>
          <a:p>
            <a:r>
              <a:rPr lang="ja-JP" altLang="en-US"/>
              <a:t>大隈重信：早稲田大学の教旨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CFC8D9-F455-DF41-8BD9-91F7F75DA4DE}"/>
              </a:ext>
            </a:extLst>
          </p:cNvPr>
          <p:cNvSpPr txBox="1"/>
          <p:nvPr/>
        </p:nvSpPr>
        <p:spPr>
          <a:xfrm>
            <a:off x="3727268" y="487218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そこ行きますか部門</a:t>
            </a:r>
          </a:p>
        </p:txBody>
      </p:sp>
    </p:spTree>
    <p:extLst>
      <p:ext uri="{BB962C8B-B14F-4D97-AF65-F5344CB8AC3E}">
        <p14:creationId xmlns:p14="http://schemas.microsoft.com/office/powerpoint/2010/main" val="93771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562A515-835C-DC42-966C-3414FB542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36700F-9550-6148-BA0A-54831CAE96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170180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B9E725-72E2-1D4B-82C9-69415BD6B133}"/>
              </a:ext>
            </a:extLst>
          </p:cNvPr>
          <p:cNvSpPr txBox="1"/>
          <p:nvPr/>
        </p:nvSpPr>
        <p:spPr>
          <a:xfrm>
            <a:off x="1737360" y="114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夏目漱石：坊っちゃん</a:t>
            </a:r>
          </a:p>
        </p:txBody>
      </p:sp>
    </p:spTree>
    <p:extLst>
      <p:ext uri="{BB962C8B-B14F-4D97-AF65-F5344CB8AC3E}">
        <p14:creationId xmlns:p14="http://schemas.microsoft.com/office/powerpoint/2010/main" val="426817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B61450-B3EB-0F4C-BCA2-6102A8AF5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9A64E-CB01-774A-ADA6-5C0157D436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60" y="203708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C966E-6DE2-3F44-B528-93A340440BEC}"/>
              </a:ext>
            </a:extLst>
          </p:cNvPr>
          <p:cNvSpPr/>
          <p:nvPr/>
        </p:nvSpPr>
        <p:spPr>
          <a:xfrm>
            <a:off x="2042497" y="14358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夏目漱石：こころ</a:t>
            </a:r>
          </a:p>
        </p:txBody>
      </p:sp>
    </p:spTree>
    <p:extLst>
      <p:ext uri="{BB962C8B-B14F-4D97-AF65-F5344CB8AC3E}">
        <p14:creationId xmlns:p14="http://schemas.microsoft.com/office/powerpoint/2010/main" val="338064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D4B444-B2CF-F046-AD40-55A4E25E1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 descr="羅生門">
            <a:extLst>
              <a:ext uri="{FF2B5EF4-FFF2-40B4-BE49-F238E27FC236}">
                <a16:creationId xmlns:a16="http://schemas.microsoft.com/office/drawing/2014/main" id="{B0E42FF2-AA1F-7244-80E0-BC74F78CD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3095"/>
            <a:ext cx="4572000" cy="30518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C20666-6B0B-C54E-B1B6-089E9E49C969}"/>
              </a:ext>
            </a:extLst>
          </p:cNvPr>
          <p:cNvSpPr txBox="1"/>
          <p:nvPr/>
        </p:nvSpPr>
        <p:spPr>
          <a:xfrm>
            <a:off x="2641600" y="101600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芥川竜之介 ：羅生門</a:t>
            </a:r>
          </a:p>
        </p:txBody>
      </p:sp>
    </p:spTree>
    <p:extLst>
      <p:ext uri="{BB962C8B-B14F-4D97-AF65-F5344CB8AC3E}">
        <p14:creationId xmlns:p14="http://schemas.microsoft.com/office/powerpoint/2010/main" val="143497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82B0AD-1150-1B47-AF3A-A6A24661A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 descr="課題５　発展">
            <a:extLst>
              <a:ext uri="{FF2B5EF4-FFF2-40B4-BE49-F238E27FC236}">
                <a16:creationId xmlns:a16="http://schemas.microsoft.com/office/drawing/2014/main" id="{4D69437F-86AB-8549-9B38-D0FA41BBF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3148349"/>
            <a:ext cx="3787140" cy="25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0EE4D5-657D-1A46-BA4D-8CAA534297A9}"/>
              </a:ext>
            </a:extLst>
          </p:cNvPr>
          <p:cNvSpPr/>
          <p:nvPr/>
        </p:nvSpPr>
        <p:spPr>
          <a:xfrm>
            <a:off x="2339176" y="15679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宮沢賢治：注文の多い料理店</a:t>
            </a:r>
          </a:p>
        </p:txBody>
      </p:sp>
      <p:pic>
        <p:nvPicPr>
          <p:cNvPr id="5" name="図 4" descr="C:\Users\ub348739\Desktop\ダウンロード (2).png">
            <a:extLst>
              <a:ext uri="{FF2B5EF4-FFF2-40B4-BE49-F238E27FC236}">
                <a16:creationId xmlns:a16="http://schemas.microsoft.com/office/drawing/2014/main" id="{430C42F4-3936-064C-9686-DE9B9B07FE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3048000"/>
            <a:ext cx="3787140" cy="2524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22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ED56189-7B46-744B-B90A-75D0FC958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B10BD4-CC1C-AB41-9173-5126ACBFC3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E45E28-0B5A-4D45-A36A-656741A8668C}"/>
              </a:ext>
            </a:extLst>
          </p:cNvPr>
          <p:cNvSpPr/>
          <p:nvPr/>
        </p:nvSpPr>
        <p:spPr>
          <a:xfrm>
            <a:off x="1617816" y="133425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宮沢賢治：「銀河鉄道の夜」</a:t>
            </a:r>
          </a:p>
        </p:txBody>
      </p:sp>
    </p:spTree>
    <p:extLst>
      <p:ext uri="{BB962C8B-B14F-4D97-AF65-F5344CB8AC3E}">
        <p14:creationId xmlns:p14="http://schemas.microsoft.com/office/powerpoint/2010/main" val="405708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F48DF9-B616-BE48-AB26-9ACBF16A0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 descr="kyuuketuki">
            <a:extLst>
              <a:ext uri="{FF2B5EF4-FFF2-40B4-BE49-F238E27FC236}">
                <a16:creationId xmlns:a16="http://schemas.microsoft.com/office/drawing/2014/main" id="{BA4D0772-53F9-DD47-8CDE-A09F0B4B32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3095"/>
            <a:ext cx="4572000" cy="30518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4FCCCD-3601-7342-B89F-7A71D2FB9265}"/>
              </a:ext>
            </a:extLst>
          </p:cNvPr>
          <p:cNvSpPr/>
          <p:nvPr/>
        </p:nvSpPr>
        <p:spPr>
          <a:xfrm>
            <a:off x="2282681" y="130377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江戸川乱歩　吸血鬼</a:t>
            </a:r>
          </a:p>
        </p:txBody>
      </p:sp>
    </p:spTree>
    <p:extLst>
      <p:ext uri="{BB962C8B-B14F-4D97-AF65-F5344CB8AC3E}">
        <p14:creationId xmlns:p14="http://schemas.microsoft.com/office/powerpoint/2010/main" val="260193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7F66F2-C413-7940-A848-717A6A6CC4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E84707-A09B-3F44-B654-8651DC7EA8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9EF2FE-500A-BD41-A633-CD889FFE3C90}"/>
              </a:ext>
            </a:extLst>
          </p:cNvPr>
          <p:cNvSpPr txBox="1"/>
          <p:nvPr/>
        </p:nvSpPr>
        <p:spPr>
          <a:xfrm>
            <a:off x="2052320" y="117856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ジョージ・オーウェル：</a:t>
            </a:r>
            <a:r>
              <a:rPr kumimoji="1" lang="en-US" altLang="ja-JP"/>
              <a:t> 1984</a:t>
            </a:r>
            <a:r>
              <a:rPr kumimoji="1" lang="ja-JP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081525834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3593</TotalTime>
  <Words>649</Words>
  <Application>Microsoft Macintosh PowerPoint</Application>
  <PresentationFormat>画面に合わせる (4:3)</PresentationFormat>
  <Paragraphs>138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HGｺﾞｼｯｸE</vt:lpstr>
      <vt:lpstr>游ゴシック</vt:lpstr>
      <vt:lpstr>Arial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773</cp:revision>
  <dcterms:created xsi:type="dcterms:W3CDTF">2019-01-02T05:23:01Z</dcterms:created>
  <dcterms:modified xsi:type="dcterms:W3CDTF">2019-10-31T10:24:37Z</dcterms:modified>
</cp:coreProperties>
</file>